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32" r:id="rId2"/>
    <p:sldId id="309" r:id="rId3"/>
    <p:sldId id="352" r:id="rId4"/>
    <p:sldId id="346" r:id="rId5"/>
    <p:sldId id="359" r:id="rId6"/>
    <p:sldId id="314" r:id="rId7"/>
    <p:sldId id="338" r:id="rId8"/>
    <p:sldId id="355" r:id="rId9"/>
    <p:sldId id="349" r:id="rId10"/>
    <p:sldId id="350" r:id="rId11"/>
    <p:sldId id="360" r:id="rId12"/>
    <p:sldId id="344" r:id="rId13"/>
    <p:sldId id="348" r:id="rId14"/>
    <p:sldId id="334" r:id="rId15"/>
    <p:sldId id="356" r:id="rId16"/>
    <p:sldId id="357" r:id="rId17"/>
    <p:sldId id="353" r:id="rId18"/>
    <p:sldId id="354" r:id="rId19"/>
    <p:sldId id="337" r:id="rId20"/>
    <p:sldId id="361" r:id="rId21"/>
    <p:sldId id="279" r:id="rId22"/>
    <p:sldId id="358" r:id="rId23"/>
    <p:sldId id="328" r:id="rId24"/>
    <p:sldId id="336" r:id="rId25"/>
    <p:sldId id="316" r:id="rId26"/>
    <p:sldId id="333" r:id="rId27"/>
    <p:sldId id="331" r:id="rId28"/>
    <p:sldId id="312" r:id="rId29"/>
    <p:sldId id="321" r:id="rId30"/>
    <p:sldId id="297"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2520" autoAdjust="0"/>
  </p:normalViewPr>
  <p:slideViewPr>
    <p:cSldViewPr snapToGrid="0" snapToObjects="1">
      <p:cViewPr>
        <p:scale>
          <a:sx n="75" d="100"/>
          <a:sy n="75" d="100"/>
        </p:scale>
        <p:origin x="136" y="-2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测试平台（服务自研）</a:t>
          </a:r>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联调测试平台</a:t>
          </a:r>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78530898-64E4-4E59-A098-C54F5E42B62C}">
      <dgm:prSet phldrT="[文本]"/>
      <dgm:spPr/>
      <dgm:t>
        <a:bodyPr/>
        <a:lstStyle/>
        <a:p>
          <a:r>
            <a:rPr lang="zh-CN" altLang="en-US" dirty="0" smtClean="0"/>
            <a:t>发电机数字化设计优化工具</a:t>
          </a:r>
          <a:endParaRPr lang="zh-CN" altLang="en-US" dirty="0"/>
        </a:p>
      </dgm:t>
    </dgm:pt>
    <dgm:pt modelId="{AFFAE713-AAE1-4F38-9D55-6BB51CBBC5AB}" type="parTrans" cxnId="{ACA11EDD-8CDC-429C-B36E-5B20BE615384}">
      <dgm:prSet/>
      <dgm:spPr/>
      <dgm:t>
        <a:bodyPr/>
        <a:lstStyle/>
        <a:p>
          <a:endParaRPr lang="zh-CN" altLang="en-US"/>
        </a:p>
      </dgm:t>
    </dgm:pt>
    <dgm:pt modelId="{750D60B5-4C20-428B-A77E-90B928A2201C}" type="sibTrans" cxnId="{ACA11EDD-8CDC-429C-B36E-5B20BE615384}">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2"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 modelId="{37BB60F6-2DA6-44B2-8C1A-64440719BFDB}" type="pres">
      <dgm:prSet presAssocID="{78530898-64E4-4E59-A098-C54F5E42B62C}" presName="root1" presStyleCnt="0"/>
      <dgm:spPr/>
    </dgm:pt>
    <dgm:pt modelId="{CCC12E58-7E02-401A-AFC0-DD0533ECDD0B}" type="pres">
      <dgm:prSet presAssocID="{78530898-64E4-4E59-A098-C54F5E42B62C}" presName="LevelOneTextNode" presStyleLbl="node0" presStyleIdx="1" presStyleCnt="2" custScaleX="116621" custLinFactX="154424" custLinFactY="-149905" custLinFactNeighborX="200000" custLinFactNeighborY="-200000">
        <dgm:presLayoutVars>
          <dgm:chPref val="3"/>
        </dgm:presLayoutVars>
      </dgm:prSet>
      <dgm:spPr/>
      <dgm:t>
        <a:bodyPr/>
        <a:lstStyle/>
        <a:p>
          <a:endParaRPr lang="zh-CN" altLang="en-US"/>
        </a:p>
      </dgm:t>
    </dgm:pt>
    <dgm:pt modelId="{6F97BCEC-5098-4C2F-B8F8-B6B27CF6F4BA}" type="pres">
      <dgm:prSet presAssocID="{78530898-64E4-4E59-A098-C54F5E42B62C}" presName="level2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E4EEA271-6CDF-4038-9539-592A8BF9E4E3}" type="presOf" srcId="{78530898-64E4-4E59-A098-C54F5E42B62C}" destId="{CCC12E58-7E02-401A-AFC0-DD0533ECDD0B}"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CA11EDD-8CDC-429C-B36E-5B20BE615384}" srcId="{8A76905A-AE71-434F-9C26-E9F0BB91BD98}" destId="{78530898-64E4-4E59-A098-C54F5E42B62C}" srcOrd="1" destOrd="0" parTransId="{AFFAE713-AAE1-4F38-9D55-6BB51CBBC5AB}" sibTransId="{750D60B5-4C20-428B-A77E-90B928A2201C}"/>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 modelId="{8A654FFB-9654-45CF-85FE-EFB47AD229AA}" type="presParOf" srcId="{64537038-2531-48D3-937A-CDD0079FA0C5}" destId="{37BB60F6-2DA6-44B2-8C1A-64440719BFDB}" srcOrd="1" destOrd="0" presId="urn:microsoft.com/office/officeart/2005/8/layout/hierarchy2"/>
    <dgm:cxn modelId="{A49B22EE-6494-4146-B5F3-4E2C35CD7C1F}" type="presParOf" srcId="{37BB60F6-2DA6-44B2-8C1A-64440719BFDB}" destId="{CCC12E58-7E02-401A-AFC0-DD0533ECDD0B}" srcOrd="0" destOrd="0" presId="urn:microsoft.com/office/officeart/2005/8/layout/hierarchy2"/>
    <dgm:cxn modelId="{DDFED24D-C2DA-4A49-B776-D149602D2040}" type="presParOf" srcId="{37BB60F6-2DA6-44B2-8C1A-64440719BFDB}" destId="{6F97BCEC-5098-4C2F-B8F8-B6B27CF6F4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a:t>
          </a: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仿真测试平台，服务自研变流器进行</a:t>
          </a:r>
          <a:r>
            <a:rPr lang="zh-CN" altLang="en-US" sz="1200" b="1" dirty="0"/>
            <a:t>故障工况</a:t>
          </a:r>
          <a:r>
            <a:rPr lang="zh-CN" altLang="en-US" sz="1200" dirty="0"/>
            <a:t>与</a:t>
          </a:r>
          <a:r>
            <a:rPr lang="zh-CN" altLang="en-US" sz="1200" b="1" dirty="0"/>
            <a:t>特殊工况</a:t>
          </a:r>
          <a:r>
            <a:rPr lang="zh-CN" altLang="en-US" sz="1200" dirty="0"/>
            <a:t>的性能测试，降低大功率测试平台的搭建或使用成本。</a:t>
          </a:r>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1141DEDF-9BC0-4789-903D-81F1D44A8118}">
      <dgm:prSet phldrT="[文本]" custT="1"/>
      <dgm:spPr/>
      <dgm:t>
        <a:bodyPr/>
        <a:lstStyle/>
        <a:p>
          <a:r>
            <a:rPr lang="zh-CN" altLang="en-US" sz="1200" dirty="0"/>
            <a:t>通过单元测试平台的引入，确保软件开发中最小子模块都是经过测试的。</a:t>
          </a:r>
        </a:p>
      </dgm:t>
    </dgm:pt>
    <dgm:pt modelId="{BF842B73-D8EC-46A6-96ED-BEDC4ABC2524}" type="parTrans" cxnId="{576A735E-1E50-4D43-BE46-F7F2053969A9}">
      <dgm:prSet/>
      <dgm:spPr/>
      <dgm:t>
        <a:bodyPr/>
        <a:lstStyle/>
        <a:p>
          <a:endParaRPr lang="zh-CN" altLang="en-US" sz="1100"/>
        </a:p>
      </dgm:t>
    </dgm:pt>
    <dgm:pt modelId="{649632F7-4E83-481C-A8D4-2B851897E21A}" type="sibTrans" cxnId="{576A735E-1E50-4D43-BE46-F7F2053969A9}">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参数自动寻优和参数动态调节</a:t>
          </a: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t>
        <a:bodyPr/>
        <a:lstStyle/>
        <a:p>
          <a:endParaRPr lang="zh-CN" altLang="en-US"/>
        </a:p>
      </dgm:t>
    </dgm:pt>
    <dgm:pt modelId="{3CFA7495-A334-4E37-A08E-02CDC830394D}" type="sibTrans" cxnId="{50D85858-29B1-4638-A87F-1EB02259689E}">
      <dgm:prSet/>
      <dgm:spPr/>
      <dgm:t>
        <a:bodyPr/>
        <a:lstStyle/>
        <a:p>
          <a:endParaRPr lang="zh-CN" altLang="en-US"/>
        </a:p>
      </dgm:t>
    </dgm:pt>
    <dgm:pt modelId="{53DDB204-F6F6-4DFA-B130-8849FB26C590}">
      <dgm:prSet phldrT="[文本]"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E579C4D-782E-4FAB-880F-E3A800153F8A}" type="parTrans" cxnId="{938440E1-E1C2-4156-AC04-EDC6FBB49410}">
      <dgm:prSet/>
      <dgm:spPr/>
      <dgm:t>
        <a:bodyPr/>
        <a:lstStyle/>
        <a:p>
          <a:endParaRPr lang="zh-CN" altLang="en-US"/>
        </a:p>
      </dgm:t>
    </dgm:pt>
    <dgm:pt modelId="{2D77C3A3-C337-49E8-803A-A73E1C2BB957}" type="sibTrans" cxnId="{938440E1-E1C2-4156-AC04-EDC6FBB49410}">
      <dgm:prSet/>
      <dgm:spPr/>
      <dgm:t>
        <a:bodyPr/>
        <a:lstStyle/>
        <a:p>
          <a:endParaRPr lang="zh-CN" altLang="en-US"/>
        </a:p>
      </dgm:t>
    </dgm:pt>
    <dgm:pt modelId="{497BC933-637A-44FC-A521-EBECD902CFC5}">
      <dgm:prSet custT="1"/>
      <dgm:spPr/>
      <dgm:t>
        <a:bodyPr/>
        <a:lstStyle/>
        <a:p>
          <a:pPr marL="0" lvl="0" algn="ctr" defTabSz="533400">
            <a:lnSpc>
              <a:spcPct val="90000"/>
            </a:lnSpc>
            <a:spcBef>
              <a:spcPct val="0"/>
            </a:spcBef>
            <a:spcAft>
              <a:spcPct val="35000"/>
            </a:spcAft>
            <a:buNone/>
          </a:pPr>
          <a:r>
            <a:rPr lang="zh-CN" altLang="en-US" sz="1200" b="1" kern="1200" dirty="0">
              <a:solidFill>
                <a:schemeClr val="bg1">
                  <a:lumMod val="65000"/>
                </a:schemeClr>
              </a:solidFill>
              <a:latin typeface="DengXian" panose="020F0502020204030204"/>
              <a:ea typeface="DengXian" panose="02010600030101010101" pitchFamily="2" charset="-122"/>
              <a:cs typeface="+mn-cs"/>
            </a:rPr>
            <a:t>代码单元测试平台</a:t>
          </a:r>
        </a:p>
      </dgm:t>
    </dgm:pt>
    <dgm:pt modelId="{8FFC4375-E4C7-47A9-BC2D-F21D37AA888B}" type="sibTrans" cxnId="{97454BE6-7687-4D1D-8ED5-2CF71DD9279B}">
      <dgm:prSet/>
      <dgm:spPr/>
      <dgm:t>
        <a:bodyPr/>
        <a:lstStyle/>
        <a:p>
          <a:endParaRPr lang="zh-CN" altLang="en-US" sz="1100"/>
        </a:p>
      </dgm:t>
    </dgm:pt>
    <dgm:pt modelId="{DAD36256-F22C-4376-9BBA-77D13D6B0015}" type="parTrans" cxnId="{97454BE6-7687-4D1D-8ED5-2CF71DD9279B}">
      <dgm:prSet/>
      <dgm:spPr/>
      <dgm:t>
        <a:bodyPr/>
        <a:lstStyle/>
        <a:p>
          <a:endParaRPr lang="zh-CN" altLang="en-US" sz="1100"/>
        </a:p>
      </dgm:t>
    </dgm:pt>
    <dgm:pt modelId="{E8FA78F4-27C7-4250-9068-A4F056378A5A}">
      <dgm:prSet custT="1"/>
      <dgm:spPr/>
      <dgm:t>
        <a:bodyPr/>
        <a:lstStyle/>
        <a:p>
          <a:endParaRPr lang="zh-CN" altLang="en-US" sz="1200" kern="1200" dirty="0">
            <a:solidFill>
              <a:schemeClr val="bg1">
                <a:lumMod val="65000"/>
              </a:schemeClr>
            </a:solidFill>
            <a:latin typeface="DengXian" panose="020F0502020204030204"/>
            <a:ea typeface="DengXian" panose="02010600030101010101" pitchFamily="2" charset="-122"/>
            <a:cs typeface="+mn-cs"/>
          </a:endParaRPr>
        </a:p>
      </dgm:t>
    </dgm:pt>
    <dgm:pt modelId="{8202DDFA-0EB5-4F03-8936-CEE5B1736531}" type="sibTrans" cxnId="{28FF48B5-AC83-47A1-BE3C-9F41D0785502}">
      <dgm:prSet/>
      <dgm:spPr/>
      <dgm:t>
        <a:bodyPr/>
        <a:lstStyle/>
        <a:p>
          <a:endParaRPr lang="zh-CN" altLang="en-US"/>
        </a:p>
      </dgm:t>
    </dgm:pt>
    <dgm:pt modelId="{DD541C97-976C-4A9A-92C8-B9ECFCB3F8C4}" type="parTrans" cxnId="{28FF48B5-AC83-47A1-BE3C-9F41D0785502}">
      <dgm:prSet/>
      <dgm:spPr/>
      <dgm:t>
        <a:bodyPr/>
        <a:lstStyle/>
        <a:p>
          <a:endParaRPr lang="zh-CN" altLang="en-US"/>
        </a:p>
      </dgm:t>
    </dgm:pt>
    <dgm:pt modelId="{FAFD3024-135F-4E95-BC68-ECB224BDF1A8}">
      <dgm:prSet custT="1"/>
      <dgm:spPr/>
      <dgm:t>
        <a:bodyPr/>
        <a:lstStyle/>
        <a:p>
          <a:r>
            <a:rPr lang="zh-CN" altLang="en-US" sz="1200" kern="1200" dirty="0">
              <a:solidFill>
                <a:schemeClr val="bg1">
                  <a:lumMod val="65000"/>
                </a:schemeClr>
              </a:solidFill>
              <a:latin typeface="DengXian" panose="020F0502020204030204"/>
              <a:ea typeface="DengXian" panose="02010600030101010101" pitchFamily="2" charset="-122"/>
              <a:cs typeface="+mn-cs"/>
            </a:rPr>
            <a:t>通过单元测试平台的引入，确保软件开发中最小子模块都是经过测试的。</a:t>
          </a:r>
        </a:p>
      </dgm:t>
    </dgm:pt>
    <dgm:pt modelId="{93EC1B76-AE61-43C6-B09B-C13D90297813}" type="sibTrans" cxnId="{B2D543AD-703D-4FDA-B3FC-1C56D3DDA963}">
      <dgm:prSet/>
      <dgm:spPr/>
      <dgm:t>
        <a:bodyPr/>
        <a:lstStyle/>
        <a:p>
          <a:endParaRPr lang="zh-CN" altLang="en-US"/>
        </a:p>
      </dgm:t>
    </dgm:pt>
    <dgm:pt modelId="{64825597-6715-45C5-B41F-6DABE56D8D8E}" type="parTrans" cxnId="{B2D543AD-703D-4FDA-B3FC-1C56D3DDA963}">
      <dgm:prSet/>
      <dgm:spPr/>
      <dgm:t>
        <a:bodyPr/>
        <a:lstStyle/>
        <a:p>
          <a:endParaRPr lang="zh-CN" altLang="en-US"/>
        </a:p>
      </dgm:t>
    </dgm:pt>
    <dgm:pt modelId="{BFCDAE2C-9B7E-46CD-8BDF-C918B8AC4D2E}">
      <dgm:prSet/>
      <dgm:spPr/>
      <dgm:t>
        <a:bodyPr/>
        <a:lstStyle/>
        <a:p>
          <a:endParaRPr lang="zh-CN" altLang="en-US" sz="1600" kern="1200" dirty="0"/>
        </a:p>
      </dgm:t>
    </dgm:pt>
    <dgm:pt modelId="{D4D496AA-F018-4650-AC79-E978ACD2233A}" type="sibTrans" cxnId="{9B5E1404-0CDD-4A8C-94CA-8132F655A30D}">
      <dgm:prSet/>
      <dgm:spPr/>
      <dgm:t>
        <a:bodyPr/>
        <a:lstStyle/>
        <a:p>
          <a:endParaRPr lang="zh-CN" altLang="en-US"/>
        </a:p>
      </dgm:t>
    </dgm:pt>
    <dgm:pt modelId="{6EA20841-EC01-42A8-AD68-024ED0FA2284}" type="parTrans" cxnId="{9B5E1404-0CDD-4A8C-94CA-8132F655A30D}">
      <dgm:prSet/>
      <dgm:spPr/>
      <dgm:t>
        <a:bodyPr/>
        <a:lstStyle/>
        <a:p>
          <a:endParaRPr lang="zh-CN" altLang="en-US"/>
        </a:p>
      </dgm:t>
    </dgm:pt>
    <dgm:pt modelId="{FE9969CA-6BFF-47AC-A64B-60602679D73B}">
      <dgm:prSet custT="1"/>
      <dgm:spPr/>
      <dgm:t>
        <a:bodyPr/>
        <a:lstStyle/>
        <a:p>
          <a:pPr rtl="0"/>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1BD936DB-0BA8-46DF-9135-AC31357671F8}" type="parTrans" cxnId="{952FE333-7F4A-4A3E-B408-5DB0460A6D8D}">
      <dgm:prSet/>
      <dgm:spPr/>
      <dgm:t>
        <a:bodyPr/>
        <a:lstStyle/>
        <a:p>
          <a:endParaRPr lang="zh-CN" altLang="en-US"/>
        </a:p>
      </dgm:t>
    </dgm:pt>
    <dgm:pt modelId="{661D585C-D626-4D7C-9894-F1E231FEC5AA}" type="sibTrans" cxnId="{952FE333-7F4A-4A3E-B408-5DB0460A6D8D}">
      <dgm:prSet/>
      <dgm:spPr/>
      <dgm:t>
        <a:bodyPr/>
        <a:lstStyle/>
        <a:p>
          <a:endParaRPr lang="zh-CN" altLang="en-US"/>
        </a:p>
      </dgm:t>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7">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7">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7">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7">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7">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7">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7B62163A-1A35-4492-BB43-94A7B0A71767}" type="pres">
      <dgm:prSet presAssocID="{497BC933-637A-44FC-A521-EBECD902CFC5}" presName="composite" presStyleCnt="0"/>
      <dgm:spPr/>
    </dgm:pt>
    <dgm:pt modelId="{B421E4AE-BA39-414F-A2B1-5844207F098E}" type="pres">
      <dgm:prSet presAssocID="{497BC933-637A-44FC-A521-EBECD902CFC5}" presName="parTx" presStyleLbl="alignNode1" presStyleIdx="3" presStyleCnt="7">
        <dgm:presLayoutVars>
          <dgm:chMax val="0"/>
          <dgm:chPref val="0"/>
          <dgm:bulletEnabled val="1"/>
        </dgm:presLayoutVars>
      </dgm:prSet>
      <dgm:spPr/>
      <dgm:t>
        <a:bodyPr/>
        <a:lstStyle/>
        <a:p>
          <a:endParaRPr lang="zh-CN" altLang="en-US"/>
        </a:p>
      </dgm:t>
    </dgm:pt>
    <dgm:pt modelId="{46780E5E-CEC4-44F7-8A74-43B69FA23C07}" type="pres">
      <dgm:prSet presAssocID="{497BC933-637A-44FC-A521-EBECD902CFC5}" presName="desTx" presStyleLbl="alignAccFollowNode1" presStyleIdx="3" presStyleCnt="7">
        <dgm:presLayoutVars>
          <dgm:bulletEnabled val="1"/>
        </dgm:presLayoutVars>
      </dgm:prSet>
      <dgm:spPr/>
      <dgm:t>
        <a:bodyPr/>
        <a:lstStyle/>
        <a:p>
          <a:endParaRPr lang="zh-CN" altLang="en-US"/>
        </a:p>
      </dgm:t>
    </dgm:pt>
    <dgm:pt modelId="{3D8B9C85-ABF5-4FD7-A0CC-053CA95CDB85}" type="pres">
      <dgm:prSet presAssocID="{8FFC4375-E4C7-47A9-BC2D-F21D37AA888B}"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4" presStyleCnt="7"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4" presStyleCnt="7">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5" presStyleCnt="7">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5" presStyleCnt="7">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6" presStyleCnt="7">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6" presStyleCnt="7">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18FED29D-949E-44D3-9CD9-B81F4498B45F}" type="presOf" srcId="{497BC933-637A-44FC-A521-EBECD902CFC5}" destId="{B421E4AE-BA39-414F-A2B1-5844207F098E}"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97454BE6-7687-4D1D-8ED5-2CF71DD9279B}" srcId="{A7429A81-E789-492F-A82D-C5E30D4012E9}" destId="{497BC933-637A-44FC-A521-EBECD902CFC5}" srcOrd="3" destOrd="0" parTransId="{DAD36256-F22C-4376-9BBA-77D13D6B0015}" sibTransId="{8FFC4375-E4C7-47A9-BC2D-F21D37AA888B}"/>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E8A14A3E-3E3E-48C1-B19B-C7C31945ED88}" type="presOf" srcId="{FAFD3024-135F-4E95-BC68-ECB224BDF1A8}" destId="{46780E5E-CEC4-44F7-8A74-43B69FA23C07}" srcOrd="0" destOrd="1" presId="urn:microsoft.com/office/officeart/2005/8/layout/hList1"/>
    <dgm:cxn modelId="{5040C63C-F021-47DA-A8A2-52C58AA99FAF}" type="presOf" srcId="{E8FA78F4-27C7-4250-9068-A4F056378A5A}" destId="{46780E5E-CEC4-44F7-8A74-43B69FA23C07}" srcOrd="0" destOrd="0" presId="urn:microsoft.com/office/officeart/2005/8/layout/hList1"/>
    <dgm:cxn modelId="{576A735E-1E50-4D43-BE46-F7F2053969A9}" srcId="{6728FC55-954B-476A-904E-776953C2F4A9}" destId="{1141DEDF-9BC0-4789-903D-81F1D44A8118}" srcOrd="1" destOrd="0" parTransId="{BF842B73-D8EC-46A6-96ED-BEDC4ABC2524}" sibTransId="{649632F7-4E83-481C-A8D4-2B851897E21A}"/>
    <dgm:cxn modelId="{9B5E1404-0CDD-4A8C-94CA-8132F655A30D}" srcId="{497BC933-637A-44FC-A521-EBECD902CFC5}" destId="{BFCDAE2C-9B7E-46CD-8BDF-C918B8AC4D2E}" srcOrd="2" destOrd="0" parTransId="{6EA20841-EC01-42A8-AD68-024ED0FA2284}" sibTransId="{D4D496AA-F018-4650-AC79-E978ACD2233A}"/>
    <dgm:cxn modelId="{353FB485-0CC4-4E57-AD5B-E3136BA074E6}" srcId="{ADF5577E-92A2-472B-8F92-8EB0F54B45E8}" destId="{8772C07A-08D4-41B7-8612-7F13DBFB453C}" srcOrd="1" destOrd="0" parTransId="{CCE3599D-01D9-46EA-B13A-C3110A1324B0}" sibTransId="{C04F8565-B41B-4420-ADC6-5E7D49CF7D05}"/>
    <dgm:cxn modelId="{28FF48B5-AC83-47A1-BE3C-9F41D0785502}" srcId="{497BC933-637A-44FC-A521-EBECD902CFC5}" destId="{E8FA78F4-27C7-4250-9068-A4F056378A5A}" srcOrd="0" destOrd="0" parTransId="{DD541C97-976C-4A9A-92C8-B9ECFCB3F8C4}" sibTransId="{8202DDFA-0EB5-4F03-8936-CEE5B1736531}"/>
    <dgm:cxn modelId="{A684D238-A954-483F-8C04-1149B66FB08E}" srcId="{A7429A81-E789-492F-A82D-C5E30D4012E9}" destId="{93546780-09C8-46F4-B3CF-14C87500DE76}" srcOrd="4"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1B0F51F6-D591-4511-A820-4880EB96475C}" type="presOf" srcId="{68D78F1B-2AEA-40EA-8DFA-7816D8652D32}" destId="{67FBAC54-554E-4F4C-8D33-CCDFA971FF74}" srcOrd="0" destOrd="0" presId="urn:microsoft.com/office/officeart/2005/8/layout/hList1"/>
    <dgm:cxn modelId="{E1429EC8-9338-46A6-94EE-CDCD52F33DF3}" type="presOf" srcId="{FE9969CA-6BFF-47AC-A64B-60602679D73B}" destId="{BE9659A0-DFCB-4FF5-99BE-A685A8C31A8D}" srcOrd="0" destOrd="1"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6"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B2D543AD-703D-4FDA-B3FC-1C56D3DDA963}" srcId="{497BC933-637A-44FC-A521-EBECD902CFC5}" destId="{FAFD3024-135F-4E95-BC68-ECB224BDF1A8}" srcOrd="1" destOrd="0" parTransId="{64825597-6715-45C5-B41F-6DABE56D8D8E}" sibTransId="{93EC1B76-AE61-43C6-B09B-C13D90297813}"/>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5" destOrd="0" parTransId="{D5FFE717-DD0E-43D5-9BD0-D08EFB0AA5C6}" sibTransId="{ADE2A5A6-06B0-47B3-AD62-4A9BD0F7A706}"/>
    <dgm:cxn modelId="{952FE333-7F4A-4A3E-B408-5DB0460A6D8D}" srcId="{F474BA72-8DF7-4242-9CFE-2CE80141CB27}" destId="{FE9969CA-6BFF-47AC-A64B-60602679D73B}" srcOrd="1" destOrd="0" parTransId="{1BD936DB-0BA8-46DF-9135-AC31357671F8}" sibTransId="{661D585C-D626-4D7C-9894-F1E231FEC5AA}"/>
    <dgm:cxn modelId="{16BC2700-770A-44A7-BE14-E2D8B1C0111B}" srcId="{93546780-09C8-46F4-B3CF-14C87500DE76}" destId="{784D9202-1C95-4C93-B0E2-F851E92601CD}" srcOrd="3" destOrd="0" parTransId="{6493C4DD-AC71-4D14-831D-206382A794C4}" sibTransId="{D8E76D4B-5180-4F49-9CE2-7A0D0F4EBAF2}"/>
    <dgm:cxn modelId="{A21B26DE-8F7F-426F-AC84-97A06383B3CE}" type="presOf" srcId="{53DDB204-F6F6-4DFA-B130-8849FB26C590}" destId="{4753A150-B417-4862-9E3E-44976D9F96E0}" srcOrd="0" destOrd="2" presId="urn:microsoft.com/office/officeart/2005/8/layout/hList1"/>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D91E42B-F0EA-48A6-ABDD-4BF7143E88E6}" type="presOf" srcId="{BFCDAE2C-9B7E-46CD-8BDF-C918B8AC4D2E}" destId="{46780E5E-CEC4-44F7-8A74-43B69FA23C07}" srcOrd="0" destOrd="2"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892E33E1-672B-4954-A479-D8EB03E219BB}" srcId="{A3B983FF-BFA3-4C7C-B212-89AD2DB8017A}" destId="{697A3001-0B26-447A-A599-338F4F951BA4}" srcOrd="0" destOrd="0" parTransId="{3153DA83-FBD2-4EDB-8279-1F0B64288070}" sibTransId="{56BC9A94-9EDB-4C94-A4C8-D3C99D69EB76}"/>
    <dgm:cxn modelId="{938440E1-E1C2-4156-AC04-EDC6FBB49410}" srcId="{ADF5577E-92A2-472B-8F92-8EB0F54B45E8}" destId="{53DDB204-F6F6-4DFA-B130-8849FB26C590}" srcOrd="2" destOrd="0" parTransId="{CE579C4D-782E-4FAB-880F-E3A800153F8A}" sibTransId="{2D77C3A3-C337-49E8-803A-A73E1C2BB957}"/>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69C0EE7-06ED-4CB2-AFFC-586D468C225E}" type="presOf" srcId="{1141DEDF-9BC0-4789-903D-81F1D44A8118}" destId="{DF1EE02F-D2E7-4D86-97E6-10FB4DACCC4B}" srcOrd="0" destOrd="1" presId="urn:microsoft.com/office/officeart/2005/8/layout/hList1"/>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EAE5BF6E-9511-408F-8A3F-70AD42582A20}" type="presParOf" srcId="{1673FBCC-3D24-46FB-A41E-2573494EF55E}" destId="{7B62163A-1A35-4492-BB43-94A7B0A71767}" srcOrd="6" destOrd="0" presId="urn:microsoft.com/office/officeart/2005/8/layout/hList1"/>
    <dgm:cxn modelId="{AF71BFED-24C1-4FCE-92B4-E54DE51C3037}" type="presParOf" srcId="{7B62163A-1A35-4492-BB43-94A7B0A71767}" destId="{B421E4AE-BA39-414F-A2B1-5844207F098E}" srcOrd="0" destOrd="0" presId="urn:microsoft.com/office/officeart/2005/8/layout/hList1"/>
    <dgm:cxn modelId="{37CF0032-B568-4992-839B-AC60F9961B96}" type="presParOf" srcId="{7B62163A-1A35-4492-BB43-94A7B0A71767}" destId="{46780E5E-CEC4-44F7-8A74-43B69FA23C07}" srcOrd="1" destOrd="0" presId="urn:microsoft.com/office/officeart/2005/8/layout/hList1"/>
    <dgm:cxn modelId="{EA699AE8-49B0-4522-B4E9-28FE3DCAEA71}" type="presParOf" srcId="{1673FBCC-3D24-46FB-A41E-2573494EF55E}" destId="{3D8B9C85-ABF5-4FD7-A0CC-053CA95CDB85}" srcOrd="7" destOrd="0" presId="urn:microsoft.com/office/officeart/2005/8/layout/hList1"/>
    <dgm:cxn modelId="{AC88BDDD-D930-4162-861B-8D36058D96FF}" type="presParOf" srcId="{1673FBCC-3D24-46FB-A41E-2573494EF55E}" destId="{ED0582D6-BE28-46D9-9687-97B33EAA4AB0}" srcOrd="8"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9" destOrd="0" presId="urn:microsoft.com/office/officeart/2005/8/layout/hList1"/>
    <dgm:cxn modelId="{9716D7BD-8A6A-4191-AA2E-0C14B40DC311}" type="presParOf" srcId="{1673FBCC-3D24-46FB-A41E-2573494EF55E}" destId="{5F5A3A79-2F80-45C1-B384-3C08D3602548}" srcOrd="10"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11" destOrd="0" presId="urn:microsoft.com/office/officeart/2005/8/layout/hList1"/>
    <dgm:cxn modelId="{87CDAEBC-A26E-488F-87D5-6492736652F5}" type="presParOf" srcId="{1673FBCC-3D24-46FB-A41E-2573494EF55E}" destId="{41615008-F915-4EC1-8E81-D4C00A7A9452}" srcOrd="12"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754" y="2493897"/>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a:t>
          </a:r>
          <a:r>
            <a:rPr lang="en-US" altLang="zh-CN" sz="1500" kern="1200" dirty="0" smtClean="0"/>
            <a:t>COE</a:t>
          </a:r>
          <a:r>
            <a:rPr lang="zh-CN" altLang="en-US" sz="1500" kern="1200" dirty="0" smtClean="0"/>
            <a:t>数字化转型</a:t>
          </a:r>
          <a:endParaRPr lang="en-US" altLang="zh-CN" sz="1500" kern="1200" dirty="0" smtClean="0"/>
        </a:p>
        <a:p>
          <a:pPr lvl="0" algn="ctr" defTabSz="666750">
            <a:lnSpc>
              <a:spcPct val="90000"/>
            </a:lnSpc>
            <a:spcBef>
              <a:spcPct val="0"/>
            </a:spcBef>
            <a:spcAft>
              <a:spcPct val="35000"/>
            </a:spcAft>
          </a:pPr>
          <a:r>
            <a:rPr lang="zh-CN" altLang="en-US" sz="1500" kern="1200" dirty="0" smtClean="0"/>
            <a:t>一期工作</a:t>
          </a:r>
          <a:endParaRPr lang="zh-CN" altLang="en-US" sz="1500" kern="1200" dirty="0"/>
        </a:p>
      </dsp:txBody>
      <dsp:txXfrm>
        <a:off x="137057" y="2519200"/>
        <a:ext cx="1964393" cy="813303"/>
      </dsp:txXfrm>
    </dsp:sp>
    <dsp:sp modelId="{9B581473-3CAC-49D1-8259-E783BD92DF27}">
      <dsp:nvSpPr>
        <dsp:cNvPr id="0" name=""/>
        <dsp:cNvSpPr/>
      </dsp:nvSpPr>
      <dsp:spPr>
        <a:xfrm rot="17603690">
          <a:off x="1470748" y="1913960"/>
          <a:ext cx="2176042" cy="26630"/>
        </a:xfrm>
        <a:custGeom>
          <a:avLst/>
          <a:gdLst/>
          <a:ahLst/>
          <a:cxnLst/>
          <a:rect l="0" t="0" r="0" b="0"/>
          <a:pathLst>
            <a:path>
              <a:moveTo>
                <a:pt x="0" y="13315"/>
              </a:moveTo>
              <a:lnTo>
                <a:pt x="217604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368" y="1872875"/>
        <a:ext cx="108802" cy="108802"/>
      </dsp:txXfrm>
    </dsp:sp>
    <dsp:sp modelId="{F9B994C0-4F23-48C7-B30C-985C255AAC38}">
      <dsp:nvSpPr>
        <dsp:cNvPr id="0" name=""/>
        <dsp:cNvSpPr/>
      </dsp:nvSpPr>
      <dsp:spPr>
        <a:xfrm>
          <a:off x="2990784" y="496746"/>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数字化设计辅助</a:t>
          </a:r>
        </a:p>
      </dsp:txBody>
      <dsp:txXfrm>
        <a:off x="3016087" y="522049"/>
        <a:ext cx="1677212" cy="813303"/>
      </dsp:txXfrm>
    </dsp:sp>
    <dsp:sp modelId="{4C8B6689-CC5E-433A-B364-83D75AA0EDBA}">
      <dsp:nvSpPr>
        <dsp:cNvPr id="0" name=""/>
        <dsp:cNvSpPr/>
      </dsp:nvSpPr>
      <dsp:spPr>
        <a:xfrm rot="19457604">
          <a:off x="4638604" y="667012"/>
          <a:ext cx="851125" cy="26630"/>
        </a:xfrm>
        <a:custGeom>
          <a:avLst/>
          <a:gdLst/>
          <a:ahLst/>
          <a:cxnLst/>
          <a:rect l="0" t="0" r="0" b="0"/>
          <a:pathLst>
            <a:path>
              <a:moveTo>
                <a:pt x="0" y="13315"/>
              </a:moveTo>
              <a:lnTo>
                <a:pt x="85112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659049"/>
        <a:ext cx="42556" cy="42556"/>
      </dsp:txXfrm>
    </dsp:sp>
    <dsp:sp modelId="{6475A816-26AF-4A3D-8315-DF125088CFCF}">
      <dsp:nvSpPr>
        <dsp:cNvPr id="0" name=""/>
        <dsp:cNvSpPr/>
      </dsp:nvSpPr>
      <dsp:spPr>
        <a:xfrm>
          <a:off x="5409730" y="0"/>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500" kern="1200" dirty="0">
            <a:solidFill>
              <a:schemeClr val="bg1"/>
            </a:solidFill>
          </a:endParaRPr>
        </a:p>
      </dsp:txBody>
      <dsp:txXfrm>
        <a:off x="5435033" y="25303"/>
        <a:ext cx="1677212" cy="813303"/>
      </dsp:txXfrm>
    </dsp:sp>
    <dsp:sp modelId="{23AB8F67-528B-4EA9-9E86-358E1608DCB7}">
      <dsp:nvSpPr>
        <dsp:cNvPr id="0" name=""/>
        <dsp:cNvSpPr/>
      </dsp:nvSpPr>
      <dsp:spPr>
        <a:xfrm rot="2142401">
          <a:off x="4638603" y="1163759"/>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1155796"/>
        <a:ext cx="42556" cy="42556"/>
      </dsp:txXfrm>
    </dsp:sp>
    <dsp:sp modelId="{E58CED3A-C03A-4CF9-990C-91BECD011EC9}">
      <dsp:nvSpPr>
        <dsp:cNvPr id="0" name=""/>
        <dsp:cNvSpPr/>
      </dsp:nvSpPr>
      <dsp:spPr>
        <a:xfrm>
          <a:off x="5409730" y="993494"/>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5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500" kern="1200" dirty="0">
            <a:solidFill>
              <a:schemeClr val="bg1"/>
            </a:solidFill>
          </a:endParaRPr>
        </a:p>
      </dsp:txBody>
      <dsp:txXfrm>
        <a:off x="5435033" y="1018797"/>
        <a:ext cx="1677212" cy="813303"/>
      </dsp:txXfrm>
    </dsp:sp>
    <dsp:sp modelId="{C4B4EAB4-DA70-4B78-88F1-B29DDDFF0B29}">
      <dsp:nvSpPr>
        <dsp:cNvPr id="0" name=""/>
        <dsp:cNvSpPr/>
      </dsp:nvSpPr>
      <dsp:spPr>
        <a:xfrm rot="21559580">
          <a:off x="2126724" y="2907456"/>
          <a:ext cx="864090" cy="26630"/>
        </a:xfrm>
        <a:custGeom>
          <a:avLst/>
          <a:gdLst/>
          <a:ahLst/>
          <a:cxnLst/>
          <a:rect l="0" t="0" r="0" b="0"/>
          <a:pathLst>
            <a:path>
              <a:moveTo>
                <a:pt x="0" y="13315"/>
              </a:moveTo>
              <a:lnTo>
                <a:pt x="86409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7167" y="2899169"/>
        <a:ext cx="43204" cy="43204"/>
      </dsp:txXfrm>
    </dsp:sp>
    <dsp:sp modelId="{510EE166-0149-4EDB-806D-75369F2CEA4F}">
      <dsp:nvSpPr>
        <dsp:cNvPr id="0" name=""/>
        <dsp:cNvSpPr/>
      </dsp:nvSpPr>
      <dsp:spPr>
        <a:xfrm>
          <a:off x="2990784" y="248373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数字化测试平台</a:t>
          </a:r>
        </a:p>
      </dsp:txBody>
      <dsp:txXfrm>
        <a:off x="3016087" y="2509040"/>
        <a:ext cx="1677212" cy="813303"/>
      </dsp:txXfrm>
    </dsp:sp>
    <dsp:sp modelId="{AEEA55F4-D1C8-4152-B1FE-E7A12CB022F6}">
      <dsp:nvSpPr>
        <dsp:cNvPr id="0" name=""/>
        <dsp:cNvSpPr/>
      </dsp:nvSpPr>
      <dsp:spPr>
        <a:xfrm rot="19457599">
          <a:off x="4638603" y="265400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2646040"/>
        <a:ext cx="42556" cy="42556"/>
      </dsp:txXfrm>
    </dsp:sp>
    <dsp:sp modelId="{4F81AC8B-54B5-4C0A-987E-6009F52C4FB5}">
      <dsp:nvSpPr>
        <dsp:cNvPr id="0" name=""/>
        <dsp:cNvSpPr/>
      </dsp:nvSpPr>
      <dsp:spPr>
        <a:xfrm>
          <a:off x="5409730" y="198698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a:t>HIL</a:t>
          </a:r>
          <a:r>
            <a:rPr lang="zh-CN" altLang="en-US" sz="1500" kern="1200" dirty="0"/>
            <a:t>测试平台（服务自研）</a:t>
          </a:r>
        </a:p>
      </dsp:txBody>
      <dsp:txXfrm>
        <a:off x="5435033" y="2012292"/>
        <a:ext cx="1677212" cy="813303"/>
      </dsp:txXfrm>
    </dsp:sp>
    <dsp:sp modelId="{B16D3982-4AA5-44C6-8CC8-87D1010EDA38}">
      <dsp:nvSpPr>
        <dsp:cNvPr id="0" name=""/>
        <dsp:cNvSpPr/>
      </dsp:nvSpPr>
      <dsp:spPr>
        <a:xfrm rot="2142401">
          <a:off x="4638603" y="3150750"/>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3142788"/>
        <a:ext cx="42556" cy="42556"/>
      </dsp:txXfrm>
    </dsp:sp>
    <dsp:sp modelId="{3C458505-7467-407D-838B-C976A8D324FE}">
      <dsp:nvSpPr>
        <dsp:cNvPr id="0" name=""/>
        <dsp:cNvSpPr/>
      </dsp:nvSpPr>
      <dsp:spPr>
        <a:xfrm>
          <a:off x="5409730" y="2980485"/>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联调测试平台</a:t>
          </a:r>
        </a:p>
      </dsp:txBody>
      <dsp:txXfrm>
        <a:off x="5435033" y="3005788"/>
        <a:ext cx="1677212" cy="813303"/>
      </dsp:txXfrm>
    </dsp:sp>
    <dsp:sp modelId="{61F0590E-C918-4A43-AC66-2DD3813BDF2D}">
      <dsp:nvSpPr>
        <dsp:cNvPr id="0" name=""/>
        <dsp:cNvSpPr/>
      </dsp:nvSpPr>
      <dsp:spPr>
        <a:xfrm rot="3983454">
          <a:off x="1480064" y="3900952"/>
          <a:ext cx="2157408" cy="26630"/>
        </a:xfrm>
        <a:custGeom>
          <a:avLst/>
          <a:gdLst/>
          <a:ahLst/>
          <a:cxnLst/>
          <a:rect l="0" t="0" r="0" b="0"/>
          <a:pathLst>
            <a:path>
              <a:moveTo>
                <a:pt x="0" y="13315"/>
              </a:moveTo>
              <a:lnTo>
                <a:pt x="2157408"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834" y="3860332"/>
        <a:ext cx="107870" cy="107870"/>
      </dsp:txXfrm>
    </dsp:sp>
    <dsp:sp modelId="{A20AF07C-8155-4A94-AFCF-C60D0FF877F7}">
      <dsp:nvSpPr>
        <dsp:cNvPr id="0" name=""/>
        <dsp:cNvSpPr/>
      </dsp:nvSpPr>
      <dsp:spPr>
        <a:xfrm>
          <a:off x="2990784" y="447072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数字化文档图纸管理平台</a:t>
          </a:r>
          <a:endParaRPr lang="zh-CN" altLang="en-US" sz="1500" kern="1200" dirty="0"/>
        </a:p>
      </dsp:txBody>
      <dsp:txXfrm>
        <a:off x="3016087" y="4496032"/>
        <a:ext cx="1677212" cy="813303"/>
      </dsp:txXfrm>
    </dsp:sp>
    <dsp:sp modelId="{EAB22CCB-E1E7-497D-87DF-F721E81D0DC1}">
      <dsp:nvSpPr>
        <dsp:cNvPr id="0" name=""/>
        <dsp:cNvSpPr/>
      </dsp:nvSpPr>
      <dsp:spPr>
        <a:xfrm rot="19457599">
          <a:off x="4638603" y="4640994"/>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4633031"/>
        <a:ext cx="42556" cy="42556"/>
      </dsp:txXfrm>
    </dsp:sp>
    <dsp:sp modelId="{CC4676C5-1EDC-4FB9-AFFF-63DB7D9B6EA4}">
      <dsp:nvSpPr>
        <dsp:cNvPr id="0" name=""/>
        <dsp:cNvSpPr/>
      </dsp:nvSpPr>
      <dsp:spPr>
        <a:xfrm>
          <a:off x="5409730" y="3973981"/>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电气接口图纸模块化</a:t>
          </a:r>
          <a:endParaRPr lang="zh-CN" altLang="en-US" sz="1500" kern="1200" dirty="0"/>
        </a:p>
      </dsp:txBody>
      <dsp:txXfrm>
        <a:off x="5435033" y="3999284"/>
        <a:ext cx="1677212" cy="813303"/>
      </dsp:txXfrm>
    </dsp:sp>
    <dsp:sp modelId="{C2EBD62F-3774-4571-9BAC-AAAAB91D5E31}">
      <dsp:nvSpPr>
        <dsp:cNvPr id="0" name=""/>
        <dsp:cNvSpPr/>
      </dsp:nvSpPr>
      <dsp:spPr>
        <a:xfrm rot="2142401">
          <a:off x="4638603" y="513774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5129779"/>
        <a:ext cx="42556" cy="42556"/>
      </dsp:txXfrm>
    </dsp:sp>
    <dsp:sp modelId="{DDC603F3-D84E-4305-9080-CA907D53A21B}">
      <dsp:nvSpPr>
        <dsp:cNvPr id="0" name=""/>
        <dsp:cNvSpPr/>
      </dsp:nvSpPr>
      <dsp:spPr>
        <a:xfrm>
          <a:off x="5409730" y="496747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文档物料协同管理平台搭建</a:t>
          </a:r>
          <a:endParaRPr lang="zh-CN" altLang="en-US" sz="1500" kern="1200" dirty="0"/>
        </a:p>
      </dsp:txBody>
      <dsp:txXfrm>
        <a:off x="5435033" y="4992780"/>
        <a:ext cx="1677212" cy="813303"/>
      </dsp:txXfrm>
    </dsp:sp>
    <dsp:sp modelId="{CCC12E58-7E02-401A-AFC0-DD0533ECDD0B}">
      <dsp:nvSpPr>
        <dsp:cNvPr id="0" name=""/>
        <dsp:cNvSpPr/>
      </dsp:nvSpPr>
      <dsp:spPr>
        <a:xfrm>
          <a:off x="7911992" y="458293"/>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发电机数字化设计优化工具</a:t>
          </a:r>
          <a:endParaRPr lang="zh-CN" altLang="en-US" sz="1500" kern="1200" dirty="0"/>
        </a:p>
      </dsp:txBody>
      <dsp:txXfrm>
        <a:off x="7937295" y="483596"/>
        <a:ext cx="1964393" cy="813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4787" y="905545"/>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sp:txBody>
      <dsp:txXfrm>
        <a:off x="4787" y="905545"/>
        <a:ext cx="1419922" cy="567968"/>
      </dsp:txXfrm>
    </dsp:sp>
    <dsp:sp modelId="{4753A150-B417-4862-9E3E-44976D9F96E0}">
      <dsp:nvSpPr>
        <dsp:cNvPr id="0" name=""/>
        <dsp:cNvSpPr/>
      </dsp:nvSpPr>
      <dsp:spPr>
        <a:xfrm>
          <a:off x="4787" y="1473513"/>
          <a:ext cx="1419922" cy="32116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sp:txBody>
      <dsp:txXfrm>
        <a:off x="4787" y="1473513"/>
        <a:ext cx="1419922" cy="3211649"/>
      </dsp:txXfrm>
    </dsp:sp>
    <dsp:sp modelId="{9EAA12CF-0D31-45D4-8099-2E56666F8491}">
      <dsp:nvSpPr>
        <dsp:cNvPr id="0" name=""/>
        <dsp:cNvSpPr/>
      </dsp:nvSpPr>
      <dsp:spPr>
        <a:xfrm>
          <a:off x="1623498" y="905545"/>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a:t>
          </a: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sp:txBody>
      <dsp:txXfrm>
        <a:off x="1623498" y="905545"/>
        <a:ext cx="1419922" cy="567968"/>
      </dsp:txXfrm>
    </dsp:sp>
    <dsp:sp modelId="{45AC8EEA-EA3B-4278-BCF6-CCD6F2223E95}">
      <dsp:nvSpPr>
        <dsp:cNvPr id="0" name=""/>
        <dsp:cNvSpPr/>
      </dsp:nvSpPr>
      <dsp:spPr>
        <a:xfrm>
          <a:off x="1623498" y="1473513"/>
          <a:ext cx="1419922" cy="32116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参数自动寻优和参数动态调节</a:t>
          </a:r>
        </a:p>
      </dsp:txBody>
      <dsp:txXfrm>
        <a:off x="1623498" y="1473513"/>
        <a:ext cx="1419922" cy="3211649"/>
      </dsp:txXfrm>
    </dsp:sp>
    <dsp:sp modelId="{C6EB4410-3BC8-4B94-A989-CA6518CF1BAF}">
      <dsp:nvSpPr>
        <dsp:cNvPr id="0" name=""/>
        <dsp:cNvSpPr/>
      </dsp:nvSpPr>
      <dsp:spPr>
        <a:xfrm>
          <a:off x="3242209" y="905545"/>
          <a:ext cx="1419922" cy="567968"/>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242209" y="905545"/>
        <a:ext cx="1419922" cy="567968"/>
      </dsp:txXfrm>
    </dsp:sp>
    <dsp:sp modelId="{DF1EE02F-D2E7-4D86-97E6-10FB4DACCC4B}">
      <dsp:nvSpPr>
        <dsp:cNvPr id="0" name=""/>
        <dsp:cNvSpPr/>
      </dsp:nvSpPr>
      <dsp:spPr>
        <a:xfrm>
          <a:off x="3242209" y="1473513"/>
          <a:ext cx="1419922" cy="321164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仿真测试平台，服务自研变流器进行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的性能测试，降低大功率测试平台的搭建或使用成本。</a:t>
          </a:r>
        </a:p>
        <a:p>
          <a:pPr marL="114300" lvl="1" indent="-114300" algn="l" defTabSz="533400">
            <a:lnSpc>
              <a:spcPct val="90000"/>
            </a:lnSpc>
            <a:spcBef>
              <a:spcPct val="0"/>
            </a:spcBef>
            <a:spcAft>
              <a:spcPct val="15000"/>
            </a:spcAft>
            <a:buChar char="••"/>
          </a:pPr>
          <a:r>
            <a:rPr lang="zh-CN" altLang="en-US" sz="1200" kern="1200" dirty="0"/>
            <a:t>通过单元测试平台的引入，确保软件开发中最小子模块都是经过测试的。</a:t>
          </a:r>
        </a:p>
        <a:p>
          <a:pPr marL="114300" lvl="1" indent="-114300" algn="l" defTabSz="533400">
            <a:lnSpc>
              <a:spcPct val="90000"/>
            </a:lnSpc>
            <a:spcBef>
              <a:spcPct val="0"/>
            </a:spcBef>
            <a:spcAft>
              <a:spcPct val="15000"/>
            </a:spcAft>
            <a:buChar char="••"/>
          </a:pPr>
          <a:endParaRPr lang="zh-CN" altLang="en-US" sz="1200" kern="1200" dirty="0"/>
        </a:p>
      </dsp:txBody>
      <dsp:txXfrm>
        <a:off x="3242209" y="1473513"/>
        <a:ext cx="1419922" cy="3211649"/>
      </dsp:txXfrm>
    </dsp:sp>
    <dsp:sp modelId="{B421E4AE-BA39-414F-A2B1-5844207F098E}">
      <dsp:nvSpPr>
        <dsp:cNvPr id="0" name=""/>
        <dsp:cNvSpPr/>
      </dsp:nvSpPr>
      <dsp:spPr>
        <a:xfrm>
          <a:off x="4860920" y="905545"/>
          <a:ext cx="1419922" cy="567968"/>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schemeClr val="bg1">
                  <a:lumMod val="65000"/>
                </a:schemeClr>
              </a:solidFill>
              <a:latin typeface="DengXian" panose="020F0502020204030204"/>
              <a:ea typeface="DengXian" panose="02010600030101010101" pitchFamily="2" charset="-122"/>
              <a:cs typeface="+mn-cs"/>
            </a:rPr>
            <a:t>代码单元测试平台</a:t>
          </a:r>
        </a:p>
      </dsp:txBody>
      <dsp:txXfrm>
        <a:off x="4860920" y="905545"/>
        <a:ext cx="1419922" cy="567968"/>
      </dsp:txXfrm>
    </dsp:sp>
    <dsp:sp modelId="{46780E5E-CEC4-44F7-8A74-43B69FA23C07}">
      <dsp:nvSpPr>
        <dsp:cNvPr id="0" name=""/>
        <dsp:cNvSpPr/>
      </dsp:nvSpPr>
      <dsp:spPr>
        <a:xfrm>
          <a:off x="4860920" y="1473513"/>
          <a:ext cx="1419922" cy="321164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endParaRPr lang="zh-CN" altLang="en-US" sz="1200" kern="1200" dirty="0">
            <a:solidFill>
              <a:schemeClr val="bg1">
                <a:lumMod val="65000"/>
              </a:scheme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schemeClr val="bg1">
                  <a:lumMod val="65000"/>
                </a:schemeClr>
              </a:solidFill>
              <a:latin typeface="DengXian" panose="020F0502020204030204"/>
              <a:ea typeface="DengXian" panose="02010600030101010101" pitchFamily="2" charset="-122"/>
              <a:cs typeface="+mn-cs"/>
            </a:rPr>
            <a:t>通过单元测试平台的引入，确保软件开发中最小子模块都是经过测试的。</a:t>
          </a:r>
        </a:p>
        <a:p>
          <a:pPr marL="171450" lvl="1" indent="-171450" algn="l" defTabSz="711200">
            <a:lnSpc>
              <a:spcPct val="90000"/>
            </a:lnSpc>
            <a:spcBef>
              <a:spcPct val="0"/>
            </a:spcBef>
            <a:spcAft>
              <a:spcPct val="15000"/>
            </a:spcAft>
            <a:buChar char="••"/>
          </a:pPr>
          <a:endParaRPr lang="zh-CN" altLang="en-US" sz="1600" kern="1200" dirty="0"/>
        </a:p>
      </dsp:txBody>
      <dsp:txXfrm>
        <a:off x="4860920" y="1473513"/>
        <a:ext cx="1419922" cy="3211649"/>
      </dsp:txXfrm>
    </dsp:sp>
    <dsp:sp modelId="{521C4EB0-2992-43B7-95E6-AFFDB073D239}">
      <dsp:nvSpPr>
        <dsp:cNvPr id="0" name=""/>
        <dsp:cNvSpPr/>
      </dsp:nvSpPr>
      <dsp:spPr>
        <a:xfrm>
          <a:off x="6483338" y="905545"/>
          <a:ext cx="1419922" cy="567968"/>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6483338" y="905545"/>
        <a:ext cx="1419922" cy="567968"/>
      </dsp:txXfrm>
    </dsp:sp>
    <dsp:sp modelId="{67FBAC54-554E-4F4C-8D33-CCDFA971FF74}">
      <dsp:nvSpPr>
        <dsp:cNvPr id="0" name=""/>
        <dsp:cNvSpPr/>
      </dsp:nvSpPr>
      <dsp:spPr>
        <a:xfrm>
          <a:off x="6479632" y="1473513"/>
          <a:ext cx="1419922" cy="321164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6479632" y="1473513"/>
        <a:ext cx="1419922" cy="3211649"/>
      </dsp:txXfrm>
    </dsp:sp>
    <dsp:sp modelId="{084C306F-0A01-45E5-A677-7065B837077D}">
      <dsp:nvSpPr>
        <dsp:cNvPr id="0" name=""/>
        <dsp:cNvSpPr/>
      </dsp:nvSpPr>
      <dsp:spPr>
        <a:xfrm>
          <a:off x="8098343" y="905545"/>
          <a:ext cx="1419922" cy="56796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8098343" y="905545"/>
        <a:ext cx="1419922" cy="567968"/>
      </dsp:txXfrm>
    </dsp:sp>
    <dsp:sp modelId="{BE9659A0-DFCB-4FF5-99BE-A685A8C31A8D}">
      <dsp:nvSpPr>
        <dsp:cNvPr id="0" name=""/>
        <dsp:cNvSpPr/>
      </dsp:nvSpPr>
      <dsp:spPr>
        <a:xfrm>
          <a:off x="8098343" y="1473513"/>
          <a:ext cx="1419922" cy="321164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rtl="0">
            <a:lnSpc>
              <a:spcPct val="90000"/>
            </a:lnSpc>
            <a:spcBef>
              <a:spcPct val="0"/>
            </a:spcBef>
            <a:spcAft>
              <a:spcPct val="15000"/>
            </a:spcAft>
            <a:buChar cha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8098343" y="1473513"/>
        <a:ext cx="1419922" cy="3211649"/>
      </dsp:txXfrm>
    </dsp:sp>
    <dsp:sp modelId="{5E4D0290-B2A6-4700-B61F-DF1DFAD662CB}">
      <dsp:nvSpPr>
        <dsp:cNvPr id="0" name=""/>
        <dsp:cNvSpPr/>
      </dsp:nvSpPr>
      <dsp:spPr>
        <a:xfrm>
          <a:off x="9717054" y="905545"/>
          <a:ext cx="1419922" cy="567968"/>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717054" y="905545"/>
        <a:ext cx="1419922" cy="567968"/>
      </dsp:txXfrm>
    </dsp:sp>
    <dsp:sp modelId="{7B2E3ECA-5DC6-48F6-A1DB-EFB0DA03A7D3}">
      <dsp:nvSpPr>
        <dsp:cNvPr id="0" name=""/>
        <dsp:cNvSpPr/>
      </dsp:nvSpPr>
      <dsp:spPr>
        <a:xfrm>
          <a:off x="9717054" y="1473513"/>
          <a:ext cx="1419922" cy="321164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717054" y="1473513"/>
        <a:ext cx="1419922" cy="321164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25</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29</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参数寻优设计安全</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自主开发，免安装桌面应用程序。并考虑计算结果的调用接口。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外包问题：开发早期涉及到各类物理模型公式，产品参数等，外包沟通量巨大。产品使用后反馈维护升级迭代速度慢。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324535"/>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工具（选</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，结合商业软件。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dirty="0">
                <a:solidFill>
                  <a:schemeClr val="dk1"/>
                </a:solidFill>
                <a:latin typeface="微软雅黑" panose="020B0503020204020204" pitchFamily="34" charset="-122"/>
                <a:ea typeface="微软雅黑" panose="020B0503020204020204" pitchFamily="34" charset="-122"/>
              </a:rPr>
              <a:t>EPLAN</a:t>
            </a:r>
            <a:r>
              <a:rPr lang="zh-CN" altLang="en-US" sz="2000"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sz="2000" dirty="0" smtClean="0">
                <a:solidFill>
                  <a:schemeClr val="dk1"/>
                </a:solidFill>
                <a:latin typeface="微软雅黑" panose="020B0503020204020204" pitchFamily="34" charset="-122"/>
                <a:ea typeface="微软雅黑" panose="020B0503020204020204" pitchFamily="34" charset="-122"/>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待</a:t>
            </a:r>
            <a:r>
              <a:rPr lang="zh-CN" altLang="en-US" sz="2000" dirty="0" smtClean="0">
                <a:solidFill>
                  <a:srgbClr val="FF0000"/>
                </a:solidFill>
                <a:latin typeface="微软雅黑" panose="020B0503020204020204" pitchFamily="34" charset="-122"/>
                <a:ea typeface="微软雅黑" panose="020B0503020204020204" pitchFamily="34" charset="-122"/>
              </a:rPr>
              <a:t>填</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708981"/>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dirty="0">
                <a:solidFill>
                  <a:srgbClr val="FF0000"/>
                </a:solidFill>
                <a:latin typeface="微软雅黑" panose="020B0503020204020204" pitchFamily="34" charset="-122"/>
                <a:ea typeface="微软雅黑" panose="020B0503020204020204" pitchFamily="34" charset="-122"/>
              </a:rPr>
              <a:t>待填</a:t>
            </a:r>
          </a:p>
          <a:p>
            <a:pPr lvl="0">
              <a:lnSpc>
                <a:spcPct val="150000"/>
              </a:lnSpc>
              <a:defRPr/>
            </a:pP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项目经济效益分析</a:t>
            </a:r>
            <a:r>
              <a:rPr lang="en-US" altLang="zh-CN" sz="32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65000"/>
                  </a:schemeClr>
                </a:solidFill>
                <a:latin typeface="微软雅黑" panose="020B0503020204020204" pitchFamily="34" charset="-122"/>
                <a:ea typeface="微软雅黑" panose="020B0503020204020204" pitchFamily="34" charset="-122"/>
              </a:rPr>
              <a:t>测试平台</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右</a:t>
            </a:r>
            <a:r>
              <a:rPr lang="zh-CN" altLang="en-US" dirty="0">
                <a:solidFill>
                  <a:schemeClr val="bg1">
                    <a:lumMod val="65000"/>
                  </a:schemeClr>
                </a:solidFill>
                <a:latin typeface="楷体" panose="02010609060101010101" pitchFamily="49" charset="-122"/>
                <a:ea typeface="楷体" panose="02010609060101010101" pitchFamily="49" charset="-122"/>
              </a:rPr>
              <a:t>图为某研究机构对于软件生命周期各阶段，发现并修改一个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所需要的相对费用比例的调查结果。</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例如</a:t>
            </a:r>
            <a:r>
              <a:rPr lang="zh-CN" altLang="en-US" dirty="0">
                <a:solidFill>
                  <a:schemeClr val="bg1">
                    <a:lumMod val="65000"/>
                  </a:schemeClr>
                </a:solidFill>
                <a:latin typeface="楷体" panose="02010609060101010101" pitchFamily="49" charset="-122"/>
                <a:ea typeface="楷体" panose="02010609060101010101" pitchFamily="49" charset="-122"/>
              </a:rPr>
              <a:t>，一个本应该在设计阶段发现的</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，如果到了部署并开展应用之后才发现，那么修改这个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所花费的代价是设计阶段的</a:t>
            </a:r>
            <a:r>
              <a:rPr lang="en-US" altLang="zh-CN" dirty="0">
                <a:solidFill>
                  <a:schemeClr val="bg1">
                    <a:lumMod val="65000"/>
                  </a:schemeClr>
                </a:solidFill>
                <a:latin typeface="楷体" panose="02010609060101010101" pitchFamily="49" charset="-122"/>
                <a:ea typeface="楷体" panose="02010609060101010101" pitchFamily="49" charset="-122"/>
              </a:rPr>
              <a:t>470</a:t>
            </a:r>
            <a:r>
              <a:rPr lang="zh-CN" altLang="en-US" dirty="0">
                <a:solidFill>
                  <a:schemeClr val="bg1">
                    <a:lumMod val="65000"/>
                  </a:schemeClr>
                </a:solidFill>
                <a:latin typeface="楷体" panose="02010609060101010101" pitchFamily="49" charset="-122"/>
                <a:ea typeface="楷体" panose="02010609060101010101" pitchFamily="49" charset="-122"/>
              </a:rPr>
              <a:t>倍</a:t>
            </a:r>
            <a:r>
              <a:rPr lang="en-US" altLang="zh-CN" dirty="0">
                <a:solidFill>
                  <a:schemeClr val="bg1">
                    <a:lumMod val="65000"/>
                  </a:schemeClr>
                </a:solidFill>
                <a:latin typeface="楷体" panose="02010609060101010101" pitchFamily="49" charset="-122"/>
                <a:ea typeface="楷体" panose="02010609060101010101" pitchFamily="49" charset="-122"/>
              </a:rPr>
              <a:t>-880</a:t>
            </a:r>
            <a:r>
              <a:rPr lang="zh-CN" altLang="en-US" dirty="0">
                <a:solidFill>
                  <a:schemeClr val="bg1">
                    <a:lumMod val="65000"/>
                  </a:schemeClr>
                </a:solidFill>
                <a:latin typeface="楷体" panose="02010609060101010101" pitchFamily="49" charset="-122"/>
                <a:ea typeface="楷体" panose="02010609060101010101" pitchFamily="49" charset="-122"/>
              </a:rPr>
              <a:t>倍。</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对于</a:t>
            </a:r>
            <a:r>
              <a:rPr lang="zh-CN" altLang="en-US" dirty="0">
                <a:solidFill>
                  <a:schemeClr val="bg1">
                    <a:lumMod val="65000"/>
                  </a:schemeClr>
                </a:solidFill>
                <a:latin typeface="楷体" panose="02010609060101010101" pitchFamily="49" charset="-122"/>
                <a:ea typeface="楷体" panose="02010609060101010101" pitchFamily="49" charset="-122"/>
              </a:rPr>
              <a:t>风电行业，</a:t>
            </a:r>
            <a:r>
              <a:rPr lang="zh-CN" altLang="en-US" dirty="0" smtClean="0">
                <a:solidFill>
                  <a:schemeClr val="bg1">
                    <a:lumMod val="65000"/>
                  </a:schemeClr>
                </a:solidFill>
                <a:latin typeface="楷体" panose="02010609060101010101" pitchFamily="49" charset="-122"/>
                <a:ea typeface="楷体" panose="02010609060101010101" pitchFamily="49" charset="-122"/>
              </a:rPr>
              <a:t>由于应用</a:t>
            </a:r>
            <a:r>
              <a:rPr lang="zh-CN" altLang="en-US" dirty="0">
                <a:solidFill>
                  <a:schemeClr val="bg1">
                    <a:lumMod val="65000"/>
                  </a:schemeClr>
                </a:solidFill>
                <a:latin typeface="楷体" panose="02010609060101010101" pitchFamily="49" charset="-122"/>
                <a:ea typeface="楷体" panose="02010609060101010101" pitchFamily="49" charset="-122"/>
              </a:rPr>
              <a:t>场景的特殊性，对于软件安全</a:t>
            </a:r>
            <a:r>
              <a:rPr lang="zh-CN" altLang="en-US" dirty="0" smtClean="0">
                <a:solidFill>
                  <a:schemeClr val="bg1">
                    <a:lumMod val="65000"/>
                  </a:schemeClr>
                </a:solidFill>
                <a:latin typeface="楷体" panose="02010609060101010101" pitchFamily="49" charset="-122"/>
                <a:ea typeface="楷体" panose="02010609060101010101" pitchFamily="49" charset="-122"/>
              </a:rPr>
              <a:t>稳定运行</a:t>
            </a:r>
            <a:r>
              <a:rPr lang="zh-CN" altLang="en-US" dirty="0">
                <a:solidFill>
                  <a:schemeClr val="bg1">
                    <a:lumMod val="65000"/>
                  </a:schemeClr>
                </a:solidFill>
                <a:latin typeface="楷体" panose="02010609060101010101" pitchFamily="49" charset="-122"/>
                <a:ea typeface="楷体" panose="02010609060101010101" pitchFamily="49" charset="-122"/>
              </a:rPr>
              <a:t>提出了更为严苛的需求。</a:t>
            </a:r>
            <a:endParaRPr lang="en-US" altLang="zh-CN" dirty="0">
              <a:solidFill>
                <a:schemeClr val="bg1">
                  <a:lumMod val="65000"/>
                </a:schemeClr>
              </a:solidFill>
              <a:latin typeface="楷体" panose="02010609060101010101" pitchFamily="49" charset="-122"/>
              <a:ea typeface="楷体" panose="02010609060101010101" pitchFamily="49" charset="-122"/>
            </a:endParaRPr>
          </a:p>
          <a:p>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在设计需求阶段与单元测试阶段发现问题，是降低</a:t>
            </a:r>
            <a:r>
              <a:rPr lang="en-US" altLang="zh-CN" dirty="0" smtClean="0">
                <a:solidFill>
                  <a:schemeClr val="bg1">
                    <a:lumMod val="65000"/>
                  </a:schemeClr>
                </a:solidFill>
                <a:latin typeface="楷体" panose="02010609060101010101" pitchFamily="49" charset="-122"/>
                <a:ea typeface="楷体" panose="02010609060101010101" pitchFamily="49" charset="-122"/>
              </a:rPr>
              <a:t>bug</a:t>
            </a:r>
            <a:r>
              <a:rPr lang="zh-CN" altLang="en-US" dirty="0" smtClean="0">
                <a:solidFill>
                  <a:schemeClr val="bg1">
                    <a:lumMod val="65000"/>
                  </a:schemeClr>
                </a:solidFill>
                <a:latin typeface="楷体" panose="02010609060101010101" pitchFamily="49" charset="-122"/>
                <a:ea typeface="楷体" panose="02010609060101010101" pitchFamily="49" charset="-122"/>
              </a:rPr>
              <a:t>解决成本的关键。</a:t>
            </a:r>
            <a:endParaRPr lang="en-US" altLang="zh-CN"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然而，单元测试需要</a:t>
            </a:r>
            <a:r>
              <a:rPr lang="zh-CN" altLang="en-US" dirty="0">
                <a:solidFill>
                  <a:schemeClr val="bg1">
                    <a:lumMod val="65000"/>
                  </a:schemeClr>
                </a:solidFill>
                <a:latin typeface="楷体" panose="02010609060101010101" pitchFamily="49" charset="-122"/>
                <a:ea typeface="楷体" panose="02010609060101010101" pitchFamily="49" charset="-122"/>
              </a:rPr>
              <a:t>软件工程师</a:t>
            </a:r>
            <a:r>
              <a:rPr lang="zh-CN" altLang="en-US" dirty="0" smtClean="0">
                <a:solidFill>
                  <a:schemeClr val="bg1">
                    <a:lumMod val="65000"/>
                  </a:schemeClr>
                </a:solidFill>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solidFill>
                <a:schemeClr val="bg1">
                  <a:lumMod val="6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6726721" cy="923330"/>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供应商提供的参数，利用设计辅助工具进行二次计算核对。</a:t>
            </a:r>
          </a:p>
          <a:p>
            <a:pPr marL="285750" indent="-285750" algn="just">
              <a:lnSpc>
                <a:spcPct val="150000"/>
              </a:lnSpc>
              <a:buFont typeface="Arial" panose="020B0604020202020204" pitchFamily="34" charset="0"/>
              <a:buChar cha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675304815"/>
              </p:ext>
            </p:extLst>
          </p:nvPr>
        </p:nvGraphicFramePr>
        <p:xfrm>
          <a:off x="383473" y="1621291"/>
          <a:ext cx="11238168" cy="4694946"/>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smtClean="0">
                          <a:latin typeface="微软雅黑" panose="020B0503020204020204" pitchFamily="34" charset="-122"/>
                          <a:ea typeface="微软雅黑" panose="020B0503020204020204" pitchFamily="34" charset="-122"/>
                        </a:rPr>
                        <a:t>业务流程优化</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，基于</a:t>
                      </a:r>
                      <a:r>
                        <a:rPr kumimoji="0" lang="en-US" altLang="zh-CN"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Google Unit Test Frame</a:t>
                      </a:r>
                      <a:r>
                        <a:rPr kumimoji="0" lang="zh-CN" altLang="en-US" sz="1400" b="0" i="0" u="none" strike="noStrike" kern="1200" cap="none" normalizeH="0" baseline="0" dirty="0" smtClean="0">
                          <a:ln>
                            <a:noFill/>
                          </a:ln>
                          <a:solidFill>
                            <a:schemeClr val="bg1">
                              <a:lumMod val="65000"/>
                            </a:schemeClr>
                          </a:solidFill>
                          <a:effectLst/>
                          <a:latin typeface="微软雅黑" panose="020B0503020204020204" pitchFamily="34" charset="-122"/>
                          <a:ea typeface="微软雅黑" panose="020B0503020204020204" pitchFamily="34" charset="-122"/>
                          <a:cs typeface="Arial" pitchFamily="34" charset="0"/>
                        </a:rPr>
                        <a:t>的“代码单元测试平台“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系统</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级硬件在环测试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自研代码</a:t>
                      </a:r>
                      <a:r>
                        <a:rPr lang="zh-CN" altLang="en-US" sz="1400" b="1" dirty="0">
                          <a:latin typeface="微软雅黑" panose="020B0503020204020204" pitchFamily="34" charset="-122"/>
                          <a:ea typeface="微软雅黑" panose="020B0503020204020204" pitchFamily="34" charset="-122"/>
                        </a:rPr>
                        <a:t>最小功能模块验证</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自研变流器系统级算法测试</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0</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万元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外包费（如有）</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336742460"/>
              </p:ext>
            </p:extLst>
          </p:nvPr>
        </p:nvGraphicFramePr>
        <p:xfrm>
          <a:off x="928879" y="1649897"/>
          <a:ext cx="10352034" cy="4757283"/>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r h="686666">
                <a:tc>
                  <a:txBody>
                    <a:bodyPr/>
                    <a:lstStyle/>
                    <a:p>
                      <a:pPr algn="ctr" fontAlgn="ctr"/>
                      <a:r>
                        <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代码子模块单元测试平台搭建</a:t>
                      </a:r>
                      <a:endPar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endParaRPr>
                    </a:p>
                    <a:p>
                      <a:pPr algn="ctr" fontAlgn="ct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测试平台完成度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软件工程师开始使用，并了解如何编写单元级测试用例与进行单元级测试。</a:t>
                      </a:r>
                      <a:endParaRPr lang="en-US" altLang="zh-CN" sz="1400" b="0" i="0" u="none" strike="noStrike" dirty="0">
                        <a:solidFill>
                          <a:schemeClr val="bg1">
                            <a:lumMod val="65000"/>
                          </a:schemeClr>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测试平台与项目提交平台具备交互功能。</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chemeClr val="bg1">
                              <a:lumMod val="65000"/>
                            </a:schemeClr>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至少完成</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50</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个</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ARM/DSP</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中的</a:t>
                      </a:r>
                      <a:r>
                        <a:rPr lang="en-US" altLang="zh-CN"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C</a:t>
                      </a:r>
                      <a:r>
                        <a:rPr lang="zh-CN" altLang="en-US" sz="1400" b="0" i="0" u="none" strike="noStrike" dirty="0" smtClean="0">
                          <a:solidFill>
                            <a:schemeClr val="bg1">
                              <a:lumMod val="65000"/>
                            </a:schemeClr>
                          </a:solidFill>
                          <a:effectLst/>
                          <a:latin typeface="微软雅黑" panose="020B0503020204020204" pitchFamily="34" charset="-122"/>
                          <a:ea typeface="微软雅黑" panose="020B0503020204020204" pitchFamily="34" charset="-122"/>
                        </a:rPr>
                        <a:t>代码子模块。</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3424245"/>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263187054"/>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增加接口图纸关联功能，接口信息</a:t>
                      </a:r>
                      <a:endParaRPr lang="en-US" altLang="zh-CN"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p>
                    <a:p>
                      <a:endParaRPr lang="zh-CN" altLang="en-US" dirty="0">
                        <a:solidFill>
                          <a:srgbClr val="FF0000"/>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7</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p>
                    <a:p>
                      <a:pPr algn="ctr"/>
                      <a:endParaRPr lang="zh-CN" altLang="en-US" dirty="0">
                        <a:solidFill>
                          <a:srgbClr val="FF0000"/>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2744297861"/>
              </p:ext>
            </p:extLst>
          </p:nvPr>
        </p:nvGraphicFramePr>
        <p:xfrm>
          <a:off x="373317" y="1989083"/>
          <a:ext cx="10512270" cy="3651577"/>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数字化测试平台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r>
                        <a:rPr lang="zh-CN" altLang="en-US" sz="1400" b="0" i="0" u="none" strike="noStrike" kern="1200" dirty="0" smtClean="0">
                          <a:solidFill>
                            <a:srgbClr val="FF0000"/>
                          </a:solidFill>
                          <a:effectLst/>
                          <a:latin typeface="微软雅黑" panose="020B0503020204020204" pitchFamily="34" charset="-122"/>
                          <a:ea typeface="微软雅黑" panose="020B0503020204020204" pitchFamily="34" charset="-122"/>
                          <a:cs typeface="+mn-cs"/>
                        </a:rPr>
                        <a:t>待填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4529126"/>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项目计划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smtClean="0">
                <a:solidFill>
                  <a:srgbClr val="FF0000"/>
                </a:solidFill>
                <a:latin typeface="微软雅黑" panose="020B0503020204020204" pitchFamily="34" charset="-122"/>
                <a:ea typeface="微软雅黑" panose="020B0503020204020204" pitchFamily="34" charset="-122"/>
              </a:rPr>
              <a:t>最终把控</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20734" y="111876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4279457020"/>
              </p:ext>
            </p:extLst>
          </p:nvPr>
        </p:nvGraphicFramePr>
        <p:xfrm>
          <a:off x="452106" y="3263628"/>
          <a:ext cx="10989912" cy="3486150"/>
        </p:xfrm>
        <a:graphic>
          <a:graphicData uri="http://schemas.openxmlformats.org/drawingml/2006/table">
            <a:tbl>
              <a:tblPr/>
              <a:tblGrid>
                <a:gridCol w="2642735">
                  <a:extLst>
                    <a:ext uri="{9D8B030D-6E8A-4147-A177-3AD203B41FA5}">
                      <a16:colId xmlns:a16="http://schemas.microsoft.com/office/drawing/2014/main" val="3756218826"/>
                    </a:ext>
                  </a:extLst>
                </a:gridCol>
                <a:gridCol w="1530853">
                  <a:extLst>
                    <a:ext uri="{9D8B030D-6E8A-4147-A177-3AD203B41FA5}">
                      <a16:colId xmlns:a16="http://schemas.microsoft.com/office/drawing/2014/main" val="526875931"/>
                    </a:ext>
                  </a:extLst>
                </a:gridCol>
                <a:gridCol w="568027">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a:solidFill>
                            <a:srgbClr val="000000"/>
                          </a:solidFill>
                          <a:effectLst/>
                          <a:latin typeface="等线" panose="02010600030101010101" pitchFamily="2" charset="-122"/>
                          <a:ea typeface="等线" panose="02010600030101010101" pitchFamily="2" charset="-122"/>
                        </a:rPr>
                        <a:t>0.</a:t>
                      </a:r>
                      <a:r>
                        <a:rPr lang="zh-CN" altLang="en-US" sz="1100" b="1" i="0" u="none" strike="noStrike">
                          <a:solidFill>
                            <a:srgbClr val="000000"/>
                          </a:solidFill>
                          <a:effectLst/>
                          <a:latin typeface="等线" panose="02010600030101010101" pitchFamily="2" charset="-122"/>
                          <a:ea typeface="等线" panose="02010600030101010101" pitchFamily="2" charset="-122"/>
                        </a:rPr>
                        <a:t>启动</a:t>
                      </a:r>
                      <a:r>
                        <a:rPr lang="en-US" sz="1100" b="1" i="0" u="none" strike="noStrike">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a:solidFill>
                            <a:srgbClr val="000000"/>
                          </a:solidFill>
                          <a:effectLst/>
                          <a:latin typeface="等线" panose="02010600030101010101" pitchFamily="2" charset="-122"/>
                          <a:ea typeface="等线" panose="02010600030101010101" pitchFamily="2" charset="-122"/>
                        </a:rPr>
                        <a:t>0.1</a:t>
                      </a:r>
                      <a:r>
                        <a:rPr lang="zh-CN" altLang="en-US" sz="1100" b="0" i="0" u="none" strike="noStrike">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1.XXXX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李四</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0563773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王五</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240914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张三</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1.4XXXX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0928768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2.XXXX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41414320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41298904"/>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2.4XXXX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31672772"/>
                  </a:ext>
                </a:extLst>
              </a:tr>
              <a:tr h="180975">
                <a:tc>
                  <a:txBody>
                    <a:bodyPr/>
                    <a:lstStyle/>
                    <a:p>
                      <a:pPr algn="l" fontAlgn="ctr"/>
                      <a:r>
                        <a:rPr lang="en-US" sz="1100" b="1" i="0" u="none" strike="noStrike">
                          <a:solidFill>
                            <a:srgbClr val="000000"/>
                          </a:solidFill>
                          <a:effectLst/>
                          <a:latin typeface="等线" panose="02010600030101010101" pitchFamily="2" charset="-122"/>
                          <a:ea typeface="等线" panose="02010600030101010101" pitchFamily="2" charset="-122"/>
                        </a:rPr>
                        <a:t>3.XXXX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3.1XXXX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3.2XXXX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3.3XXXX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3.4XXXX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r>
                        <a:rPr lang="en-US" sz="1100" b="0" i="0" u="none" strike="noStrike">
                          <a:solidFill>
                            <a:srgbClr val="000000"/>
                          </a:solidFill>
                          <a:effectLst/>
                          <a:latin typeface="等线" panose="02010600030101010101" pitchFamily="2" charset="-122"/>
                          <a:ea typeface="等线" panose="02010600030101010101" pitchFamily="2" charset="-122"/>
                        </a:rPr>
                        <a:t>3.5XXXX</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项目资源规划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1994860868"/>
              </p:ext>
            </p:extLst>
          </p:nvPr>
        </p:nvGraphicFramePr>
        <p:xfrm>
          <a:off x="1136916" y="2169993"/>
          <a:ext cx="9756659" cy="334294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进度把控等</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4</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葛昊祥</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变流器模块</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，模型公式提供，选型</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经验提供</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刘军伟</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发电机模块</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接口，模型公式提供，</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选型经验提供</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793858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倪黎、刘嘉明</a:t>
            </a:r>
            <a:r>
              <a:rPr lang="zh-CN" altLang="en-US" sz="2000" dirty="0">
                <a:solidFill>
                  <a:srgbClr val="0093CA"/>
                </a:solidFill>
                <a:latin typeface="微软雅黑" panose="020B0503020204020204" pitchFamily="34" charset="-122"/>
                <a:ea typeface="微软雅黑" panose="020B0503020204020204" pitchFamily="34" charset="-122"/>
              </a:rPr>
              <a:t>、俞庆、李华阳、张鲁华、刘琳</a:t>
            </a:r>
            <a:r>
              <a:rPr lang="zh-CN" altLang="en-US" sz="2000" dirty="0" smtClean="0">
                <a:solidFill>
                  <a:srgbClr val="0093CA"/>
                </a:solidFill>
                <a:latin typeface="微软雅黑" panose="020B0503020204020204" pitchFamily="34" charset="-122"/>
                <a:ea typeface="微软雅黑" panose="020B0503020204020204" pitchFamily="34" charset="-122"/>
              </a:rPr>
              <a:t>、方杭杭、田超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项目预算规划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4202562279"/>
              </p:ext>
            </p:extLst>
          </p:nvPr>
        </p:nvGraphicFramePr>
        <p:xfrm>
          <a:off x="525955" y="1793244"/>
          <a:ext cx="10291785" cy="4670872"/>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FF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5</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5</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82514">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FF0000"/>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193899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项目涉及的资产投资是</a:t>
            </a:r>
            <a:r>
              <a:rPr lang="zh-CN" altLang="en-US" sz="2000" b="1" i="1" kern="100" dirty="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a:solidFill>
                  <a:srgbClr val="FF0000"/>
                </a:solidFill>
                <a:latin typeface="Times New Roman" panose="02020603050405020304" pitchFamily="18" charset="0"/>
                <a:cs typeface="Times New Roman" panose="02020603050405020304" pitchFamily="18" charset="0"/>
              </a:rPr>
              <a:t>还是</a:t>
            </a:r>
            <a:r>
              <a:rPr lang="zh-CN" altLang="en-US" sz="2000" b="1" i="1" kern="100" dirty="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a:solidFill>
                  <a:srgbClr val="FF0000"/>
                </a:solidFill>
                <a:latin typeface="Times New Roman" panose="02020603050405020304" pitchFamily="18" charset="0"/>
                <a:cs typeface="Times New Roman" panose="02020603050405020304" pitchFamily="18" charset="0"/>
              </a:rPr>
              <a:t>？</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zh-CN" altLang="en-US" sz="2000" i="1" dirty="0">
              <a:solidFill>
                <a:srgbClr val="FF0000"/>
              </a:solidFill>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2313404372"/>
              </p:ext>
            </p:extLst>
          </p:nvPr>
        </p:nvGraphicFramePr>
        <p:xfrm>
          <a:off x="378941" y="1664098"/>
          <a:ext cx="11467315" cy="4099404"/>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r h="798139">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2626572133"/>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1356154"/>
              </p:ext>
            </p:extLst>
          </p:nvPr>
        </p:nvGraphicFramePr>
        <p:xfrm>
          <a:off x="472412" y="711200"/>
          <a:ext cx="10429268" cy="583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7630160" y="1169493"/>
            <a:ext cx="751840" cy="425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630160" y="1595120"/>
            <a:ext cx="751840" cy="579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1745799501"/>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1200329"/>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a:t>
            </a:r>
            <a:r>
              <a:rPr lang="zh-CN" altLang="en-US" sz="1200" dirty="0" smtClean="0"/>
              <a:t>修正</a:t>
            </a:r>
            <a:endParaRPr lang="en-US" altLang="zh-CN" sz="1200" dirty="0" smtClean="0"/>
          </a:p>
          <a:p>
            <a:endParaRPr lang="en-US" altLang="zh-CN" sz="1200" dirty="0"/>
          </a:p>
          <a:p>
            <a:r>
              <a:rPr lang="zh-CN" altLang="en-US" sz="1200" dirty="0"/>
              <a:t>半实物</a:t>
            </a:r>
            <a:r>
              <a:rPr lang="en-US" altLang="zh-CN" sz="1200" dirty="0"/>
              <a:t>HIL</a:t>
            </a:r>
            <a:r>
              <a:rPr lang="zh-CN" altLang="en-US" sz="1200" dirty="0"/>
              <a:t>仿真测试平台</a:t>
            </a:r>
            <a:endParaRPr lang="en-US" altLang="zh-CN" sz="1200" dirty="0"/>
          </a:p>
          <a:p>
            <a:r>
              <a:rPr lang="zh-CN" altLang="en-US" sz="1200" dirty="0" smtClean="0"/>
              <a:t>联</a:t>
            </a:r>
            <a:r>
              <a:rPr lang="zh-CN" altLang="en-US" sz="1200" dirty="0"/>
              <a:t>调测试数据自动化分析工具。</a:t>
            </a:r>
          </a:p>
          <a:p>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项目范围</a:t>
            </a:r>
            <a:endParaRPr lang="en-US" altLang="zh-CN" sz="3200" dirty="0">
              <a:solidFill>
                <a:srgbClr val="FF0000"/>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153104062"/>
              </p:ext>
            </p:extLst>
          </p:nvPr>
        </p:nvGraphicFramePr>
        <p:xfrm>
          <a:off x="723872" y="1609999"/>
          <a:ext cx="10744255" cy="4967904"/>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Hardward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4</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系统级测试中发现异常行为，经大量排查后发现是一个最基本的“滑窗平均子模块” 内部算法错误。该子模块来源于网络代码，工程师提交时默认其正确未经测试。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基于</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Google Unit Test Frame</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的软件测试平台，子模块需经过单元测试，确认其计算结果符合预期需求，提交前自动运行测试用例。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5</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850233136"/>
              </p:ext>
            </p:extLst>
          </p:nvPr>
        </p:nvGraphicFramePr>
        <p:xfrm>
          <a:off x="723872" y="1609999"/>
          <a:ext cx="10744255" cy="377253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文件</a:t>
                      </a:r>
                      <a:endPar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10</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简历选型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12524</TotalTime>
  <Words>3829</Words>
  <Application>Microsoft Office PowerPoint</Application>
  <PresentationFormat>宽屏</PresentationFormat>
  <Paragraphs>909</Paragraphs>
  <Slides>30</Slides>
  <Notes>25</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Heiti SC Light</vt:lpstr>
      <vt:lpstr>Kai</vt:lpstr>
      <vt:lpstr>等线</vt:lpstr>
      <vt:lpstr>等线</vt:lpstr>
      <vt:lpstr>DengXian Light</vt:lpstr>
      <vt:lpstr>楷体</vt:lpstr>
      <vt:lpstr>宋体</vt:lpstr>
      <vt:lpstr>微软雅黑</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838</cp:revision>
  <dcterms:created xsi:type="dcterms:W3CDTF">2017-11-21T07:29:44Z</dcterms:created>
  <dcterms:modified xsi:type="dcterms:W3CDTF">2021-04-18T03:45:43Z</dcterms:modified>
</cp:coreProperties>
</file>